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1" r:id="rId2"/>
    <p:sldId id="286" r:id="rId3"/>
    <p:sldId id="257" r:id="rId4"/>
    <p:sldId id="258" r:id="rId5"/>
    <p:sldId id="270" r:id="rId6"/>
    <p:sldId id="276" r:id="rId7"/>
    <p:sldId id="277" r:id="rId8"/>
    <p:sldId id="278" r:id="rId9"/>
    <p:sldId id="279" r:id="rId10"/>
    <p:sldId id="280" r:id="rId11"/>
    <p:sldId id="285" r:id="rId12"/>
    <p:sldId id="282" r:id="rId13"/>
    <p:sldId id="283" r:id="rId14"/>
    <p:sldId id="264" r:id="rId15"/>
    <p:sldId id="284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69" d="100"/>
          <a:sy n="69" d="100"/>
        </p:scale>
        <p:origin x="48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2061-5578-41F9-A172-E3EA6C920842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F3A4-F871-4537-BA54-BF1E2C5D5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6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F3A4-F871-4537-BA54-BF1E2C5D5E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F3A4-F871-4537-BA54-BF1E2C5D5E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3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3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4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3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5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78" y="401513"/>
            <a:ext cx="8786842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r">
              <a:buNone/>
            </a:pP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и дифференцированный подход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логопеда</a:t>
            </a:r>
          </a:p>
          <a:p>
            <a:pPr marL="0" indent="0" algn="r">
              <a:buNone/>
            </a:pPr>
            <a:endParaRPr lang="ru-RU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3.bp.blogspot.com/-xzxEibRPwlI/VNo9dC_BGrI/AAAAAAAAAAw/RMLlL8hucL4/s1600/1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38636"/>
            <a:ext cx="521807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5C0EA-BDCC-40C8-8A51-ACADC15BCD46}"/>
              </a:ext>
            </a:extLst>
          </p:cNvPr>
          <p:cNvSpPr txBox="1"/>
          <p:nvPr/>
        </p:nvSpPr>
        <p:spPr>
          <a:xfrm>
            <a:off x="467544" y="4725144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7030A0"/>
                </a:solidFill>
              </a:rPr>
              <a:t>Подготовили:</a:t>
            </a:r>
          </a:p>
          <a:p>
            <a:r>
              <a:rPr lang="ru-RU" b="1" dirty="0">
                <a:solidFill>
                  <a:srgbClr val="7030A0"/>
                </a:solidFill>
              </a:rPr>
              <a:t>Абросимова О.А.</a:t>
            </a:r>
          </a:p>
          <a:p>
            <a:r>
              <a:rPr lang="ru-RU" b="1" dirty="0">
                <a:solidFill>
                  <a:srgbClr val="7030A0"/>
                </a:solidFill>
              </a:rPr>
              <a:t>Выдрина Е.М.</a:t>
            </a:r>
          </a:p>
          <a:p>
            <a:r>
              <a:rPr lang="ru-RU" b="1" dirty="0">
                <a:solidFill>
                  <a:srgbClr val="7030A0"/>
                </a:solidFill>
              </a:rPr>
              <a:t>Зверева-Зарецкая Л.В.</a:t>
            </a:r>
          </a:p>
        </p:txBody>
      </p:sp>
    </p:spTree>
    <p:extLst>
      <p:ext uri="{BB962C8B-B14F-4D97-AF65-F5344CB8AC3E}">
        <p14:creationId xmlns:p14="http://schemas.microsoft.com/office/powerpoint/2010/main" val="28046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Polzovatel.PC\Рабочий стол\Семинар\фото для доклада\DSC0179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612"/>
            <a:ext cx="3506188" cy="23139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Polzovatel.PC\Рабочий стол\фото для доклада\DSC006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22892"/>
            <a:ext cx="3862083" cy="242939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Polzovatel.PC\Рабочий стол\Семинар\Фото\Дефектолог\3.JPG"/>
          <p:cNvPicPr>
            <a:picLocks noChangeAspect="1" noChangeArrowheads="1"/>
          </p:cNvPicPr>
          <p:nvPr/>
        </p:nvPicPr>
        <p:blipFill rotWithShape="1">
          <a:blip r:embed="rId7" cstate="print"/>
          <a:srcRect r="17907"/>
          <a:stretch/>
        </p:blipFill>
        <p:spPr bwMode="auto">
          <a:xfrm>
            <a:off x="4643438" y="1571612"/>
            <a:ext cx="3851069" cy="228601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Polzovatel.PC\Рабочий стол\фото для доклада\DSC006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005065"/>
            <a:ext cx="3505507" cy="244722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260648"/>
            <a:ext cx="7776864" cy="12395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с тяжелыми и множественными нарушениями развития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8348" y="-32117"/>
            <a:ext cx="9143999" cy="6858000"/>
            <a:chOff x="-8348" y="-32117"/>
            <a:chExt cx="9143999" cy="6858000"/>
          </a:xfrm>
        </p:grpSpPr>
        <p:pic>
          <p:nvPicPr>
            <p:cNvPr id="2" name="Picture 2" descr="https://im0-tub-ru.yandex.net/i?id=c64a5c799d50ca438ff008f69437b3ae&amp;n=33&amp;h=215&amp;w=2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48" y="-32117"/>
              <a:ext cx="9143999" cy="6858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83567" y="297522"/>
              <a:ext cx="7776864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ДИФФЕРЕНЦИРОВАННЫЙ ПОДХОД К ИНДИВИДУАЛЬНЫМ ПРОБЛЕМАМ КАЖДОГО РЕБЕНКА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199" y="2454682"/>
              <a:ext cx="8136904" cy="2554545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Составляя план коррекционной работы, необходимо опираться на:</a:t>
              </a:r>
            </a:p>
            <a:p>
              <a:pPr marL="342900" indent="-342900" algn="ctr">
                <a:buFontTx/>
                <a:buChar char="-"/>
              </a:pPr>
              <a:r>
                <a: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РЕЗУЛЬТАТЫ ЛОГОПЕДИЧЕСКОЙ ДИАГНОСТИКИ;</a:t>
              </a:r>
            </a:p>
            <a:p>
              <a:pPr marL="342900" indent="-342900" algn="ctr">
                <a:buFontTx/>
                <a:buChar char="-"/>
              </a:pPr>
              <a:r>
                <a:rPr lang="ru-RU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РЕЗУЛЬТАТЫ ИССЛЕДОВАТЕЛЬСКОЙ ДЕЯТЕЛЬНОСТИ.</a:t>
              </a:r>
            </a:p>
            <a:p>
              <a:pPr marL="342900" indent="-342900" algn="ctr">
                <a:buFontTx/>
                <a:buChar char="-"/>
              </a:pPr>
              <a:endPara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4031939" y="1682977"/>
              <a:ext cx="1152128" cy="69540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188640"/>
              <a:ext cx="8712967" cy="64807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5" descr="E:\Форум. КСШ\Логопеды\1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4"/>
            <a:stretch/>
          </p:blipFill>
          <p:spPr bwMode="auto">
            <a:xfrm>
              <a:off x="251520" y="4437112"/>
              <a:ext cx="3240360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Форум. КСШ\Логопеды\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45" b="14770"/>
            <a:stretch/>
          </p:blipFill>
          <p:spPr bwMode="auto">
            <a:xfrm>
              <a:off x="6804248" y="4149079"/>
              <a:ext cx="2160239" cy="258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Форум. КСШ\Логопеды\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2" r="12803"/>
            <a:stretch/>
          </p:blipFill>
          <p:spPr bwMode="auto">
            <a:xfrm>
              <a:off x="3707902" y="4437112"/>
              <a:ext cx="3100667" cy="2296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06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"/>
            <a:ext cx="9143999" cy="6858000"/>
            <a:chOff x="0" y="1"/>
            <a:chExt cx="9143999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"/>
              <a:ext cx="9143999" cy="6858000"/>
              <a:chOff x="-1907128" y="-210756"/>
              <a:chExt cx="11051127" cy="7068757"/>
            </a:xfrm>
          </p:grpSpPr>
          <p:pic>
            <p:nvPicPr>
              <p:cNvPr id="4" name="Picture 2" descr="https://im0-tub-ru.yandex.net/i?id=c64a5c799d50ca438ff008f69437b3ae&amp;n=33&amp;h=215&amp;w=2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07128" y="-210756"/>
                <a:ext cx="11051127" cy="7068757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-1646835" y="-16319"/>
                <a:ext cx="10575177" cy="668567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0" t="19471" r="12788" b="20529"/>
            <a:stretch/>
          </p:blipFill>
          <p:spPr bwMode="auto">
            <a:xfrm>
              <a:off x="395536" y="812503"/>
              <a:ext cx="8352928" cy="540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 descr="http://zentrtvorchestv.ucoz.ru/fotos/SV/17-56-24-01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73" y="121725"/>
              <a:ext cx="1625007" cy="162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1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6" y="174919"/>
            <a:ext cx="8755063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35473" r="13243" b="16639"/>
          <a:stretch/>
        </p:blipFill>
        <p:spPr bwMode="auto">
          <a:xfrm>
            <a:off x="491545" y="1196752"/>
            <a:ext cx="81609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zentrtvorchestv.ucoz.ru/fotos/SV/17-56-24-01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6" y="174919"/>
            <a:ext cx="1625007" cy="16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4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332656"/>
            <a:ext cx="8572559" cy="52014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Основное значение дифференцированного подхода в работе логопеда заключается в согласовании процесса обучения и индивидуально-психологических особенностей обучающегося. А также, в создании режима благоприятствования психического развития каждого ребёнка.</a:t>
            </a:r>
          </a:p>
          <a:p>
            <a:pPr indent="450000" algn="just"/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в коррекции речевых нарушений позволяет не исключать из образовательного процесса детей, для которых общепринятые способы коррекционного воздействия оказываются неэффективными.</a:t>
            </a:r>
          </a:p>
          <a:p>
            <a:pPr indent="450000" algn="just"/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Благодаря индивидуальному подходу становится возможным развитие детей с тяжелыми и множественными нарушениями через иное, доступное для них содержание обучения, через особый его темп и организацию, использование специфических приемов и способов коррекционно – педагогической работы. </a:t>
            </a:r>
          </a:p>
          <a:p>
            <a:pPr indent="450000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clipartbest.com/cliparts/9cp/LK4/9cpLK4Gd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756658"/>
            <a:ext cx="2993898" cy="19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5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-fotki.yandex.ru/get/6606/16969765.37/0_68690_6a7fedb1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4589" flipH="1" flipV="1">
            <a:off x="3142151" y="92612"/>
            <a:ext cx="5552994" cy="61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g-fotki.yandex.ru/get/6606/16969765.37/0_68690_6a7fedb1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9" y="200666"/>
            <a:ext cx="4129220" cy="63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:\Форум. КСШ\Логопеды\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/>
          <a:stretch/>
        </p:blipFill>
        <p:spPr bwMode="auto">
          <a:xfrm rot="213197">
            <a:off x="688539" y="1055297"/>
            <a:ext cx="2704407" cy="4235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Форум. КСШ\Логопеды\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878">
            <a:off x="3458070" y="399588"/>
            <a:ext cx="4174042" cy="277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Форум. КСШ\Логопеды\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7" r="12907"/>
          <a:stretch/>
        </p:blipFill>
        <p:spPr bwMode="auto">
          <a:xfrm rot="298570">
            <a:off x="5131645" y="2648440"/>
            <a:ext cx="3688383" cy="2347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Форум. КСШ\Логопеды\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77" y="4262888"/>
            <a:ext cx="3676533" cy="244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6" y="174919"/>
            <a:ext cx="8755063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1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-fotki.yandex.ru/get/6606/16969765.37/0_68690_6a7fedb1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4589" flipH="1" flipV="1">
            <a:off x="2876320" y="106111"/>
            <a:ext cx="5835423" cy="64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g-fotki.yandex.ru/get/6606/16969765.37/0_68690_6a7fedb1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678">
            <a:off x="260959" y="200666"/>
            <a:ext cx="4129220" cy="63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7089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6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44463"/>
            <a:ext cx="9143999" cy="7002463"/>
            <a:chOff x="0" y="-144463"/>
            <a:chExt cx="9143999" cy="7002463"/>
          </a:xfrm>
        </p:grpSpPr>
        <p:pic>
          <p:nvPicPr>
            <p:cNvPr id="4" name="Picture 2" descr="https://im0-tub-ru.yandex.net/i?id=c64a5c799d50ca438ff008f69437b3ae&amp;n=33&amp;h=215&amp;w=2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5" descr="http://berezka-teremok.xyz/wp-content/uploads/2016/08/0_ae626_78d669cc_XX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7" y="155282"/>
              <a:ext cx="8929209" cy="6514078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utoShape 2" descr="https://fs01.infourok.ru/images/doc/28/36248/640/img9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188640"/>
              <a:ext cx="8712967" cy="64807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3236" y="1628800"/>
              <a:ext cx="82244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i="1" dirty="0">
                  <a:latin typeface="Times New Roman" pitchFamily="18" charset="0"/>
                  <a:cs typeface="Times New Roman" pitchFamily="18" charset="0"/>
                </a:rPr>
                <a:t>Принцип индивидуального и дифференцированного подхода подразумевает учет </a:t>
              </a:r>
            </a:p>
            <a:p>
              <a:pPr algn="ctr"/>
              <a:r>
                <a:rPr lang="ru-RU" sz="3600" b="1" i="1" dirty="0">
                  <a:latin typeface="Times New Roman" pitchFamily="18" charset="0"/>
                  <a:cs typeface="Times New Roman" pitchFamily="18" charset="0"/>
                </a:rPr>
                <a:t>«зоны ближайшего развития»</a:t>
              </a:r>
            </a:p>
            <a:p>
              <a:pPr algn="r"/>
              <a:r>
                <a:rPr lang="ru-RU" sz="3600" b="1" i="1" dirty="0">
                  <a:latin typeface="Times New Roman" pitchFamily="18" charset="0"/>
                  <a:cs typeface="Times New Roman" pitchFamily="18" charset="0"/>
                </a:rPr>
                <a:t>(по Л.С. Выготскому</a:t>
              </a:r>
              <a:r>
                <a:rPr lang="ru-RU" sz="3600" i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2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Polzovatel.PC\Мои документы\Мои рисунки\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33" y="116632"/>
            <a:ext cx="8807447" cy="6620888"/>
          </a:xfrm>
          <a:prstGeom prst="rect">
            <a:avLst/>
          </a:prstGeom>
          <a:noFill/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5515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4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5014023"/>
            <a:ext cx="821780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критерием (после проведенного обследования) при зачислении на занятия является характер речевого нарушения и его значение для успеваемости и общения обучающегося.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4821" y="332656"/>
            <a:ext cx="82501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 осуществляется при формировании групп обучающихся для проведения коррекционных логопедических занятий.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Polzovatel.PC\Рабочий стол\фото для доклада\DSC04831.JPG"/>
          <p:cNvPicPr>
            <a:picLocks noChangeAspect="1" noChangeArrowheads="1"/>
          </p:cNvPicPr>
          <p:nvPr/>
        </p:nvPicPr>
        <p:blipFill rotWithShape="1">
          <a:blip r:embed="rId4" cstate="print"/>
          <a:srcRect l="5018" r="10399"/>
          <a:stretch/>
        </p:blipFill>
        <p:spPr bwMode="auto">
          <a:xfrm>
            <a:off x="500034" y="1857364"/>
            <a:ext cx="3857652" cy="308719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Polzovatel.PC\Рабочий стол\фото для доклада\DSC018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11956" r="12161"/>
          <a:stretch/>
        </p:blipFill>
        <p:spPr bwMode="auto">
          <a:xfrm>
            <a:off x="4643438" y="1857364"/>
            <a:ext cx="4071966" cy="310268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-5884"/>
            <a:ext cx="9143999" cy="6858000"/>
            <a:chOff x="-1" y="-5884"/>
            <a:chExt cx="9143999" cy="6858000"/>
          </a:xfrm>
        </p:grpSpPr>
        <p:pic>
          <p:nvPicPr>
            <p:cNvPr id="11" name="Picture 2" descr="https://im0-tub-ru.yandex.net/i?id=c64a5c799d50ca438ff008f69437b3ae&amp;n=33&amp;h=215&amp;w=2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5884"/>
              <a:ext cx="9143999" cy="6858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95535" y="332656"/>
              <a:ext cx="8352928" cy="15696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На сегодняшний день среди обучающихся с интеллектуальными нарушениями, зачисленных на логопедические занятия, выделяются следующие типологические группы (по ведущему нарушению):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15616" y="2044608"/>
              <a:ext cx="71438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14350" indent="-514350"/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дети с фонетико-фонематическим дефектом;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15616" y="2519876"/>
              <a:ext cx="71438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14350" indent="-514350"/>
              <a:r>
                <a:rPr lang="ru-RU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2. дети с нарушением процессов формирования  чтения и письма;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15616" y="2998052"/>
              <a:ext cx="7124700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дети с расстройствами аутистического  спектра;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5616" y="3501008"/>
              <a:ext cx="7120602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4. дети с  тяжелыми и множественными нарушениями  развития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1520" y="188640"/>
              <a:ext cx="8712967" cy="64807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 descr="C:\Documents and Settings\Polzovatel.PC\Рабочий стол\фото для доклада\DSC0069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524" y="3917890"/>
              <a:ext cx="4386784" cy="26906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2" descr="C:\Documents and Settings\Polzovatel.PC\Рабочий стол\Семинар\Фото\DSC04908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0389"/>
            <a:stretch/>
          </p:blipFill>
          <p:spPr bwMode="auto">
            <a:xfrm>
              <a:off x="4929190" y="3917890"/>
              <a:ext cx="3919882" cy="27263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-13103"/>
            <a:ext cx="9143999" cy="6858000"/>
            <a:chOff x="1" y="-13103"/>
            <a:chExt cx="9143999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" y="-13103"/>
              <a:ext cx="9143999" cy="6858000"/>
              <a:chOff x="0" y="0"/>
              <a:chExt cx="9143999" cy="6858000"/>
            </a:xfrm>
          </p:grpSpPr>
          <p:pic>
            <p:nvPicPr>
              <p:cNvPr id="11" name="Picture 2" descr="https://im0-tub-ru.yandex.net/i?id=c64a5c799d50ca438ff008f69437b3ae&amp;n=33&amp;h=215&amp;w=2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3999" cy="685800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251520" y="273200"/>
                <a:ext cx="8712968" cy="6378341"/>
                <a:chOff x="251520" y="260648"/>
                <a:chExt cx="8712968" cy="6378341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251520" y="260648"/>
                  <a:ext cx="8712968" cy="304698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indent="457200" algn="just"/>
                  <a:r>
                    <a:rPr lang="ru-RU" sz="2400" dirty="0"/>
                    <a:t> </a:t>
                  </a:r>
                  <a:r>
                    <a:rPr lang="ru-RU" sz="2400" b="1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Дети первой и второй группы посещают групповые коррекционные занятия. Именно эта форма работы позволяет учитывать возрастные особенности детей, проводить обучение в соответствии с программой по русскому языку, оптимизировать процесс речевой коррекции. </a:t>
                  </a:r>
                </a:p>
                <a:p>
                  <a:pPr indent="457200" algn="just"/>
                  <a:r>
                    <a:rPr lang="ru-RU" sz="2400" b="1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Дети третьей и четвертой группы в силу своих особенностей зачисляются на индивидуальные занятия.</a:t>
                  </a:r>
                </a:p>
              </p:txBody>
            </p:sp>
            <p:sp>
              <p:nvSpPr>
                <p:cNvPr id="16" name="Стрелка вправо 15"/>
                <p:cNvSpPr/>
                <p:nvPr/>
              </p:nvSpPr>
              <p:spPr>
                <a:xfrm>
                  <a:off x="251520" y="3272882"/>
                  <a:ext cx="8712968" cy="3366107"/>
                </a:xfrm>
                <a:prstGeom prst="rightArrow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428596" y="4286256"/>
                  <a:ext cx="7643866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solidFill>
                        <a:schemeClr val="accent4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Такое разграничение непостоянно. Если дети при групповой форме работы испытывают трудности в усвоении материала, то отдельные темы прорабатываются с ними индивидуально (на индивидуальных занятиях). При положительной динамике обучения детей с РАС и ТМНР, дети организуются для работы в группе.</a:t>
                  </a:r>
                  <a:endParaRPr lang="ru-RU" b="1" dirty="0"/>
                </a:p>
              </p:txBody>
            </p:sp>
          </p:grpSp>
        </p:grpSp>
        <p:pic>
          <p:nvPicPr>
            <p:cNvPr id="14" name="Picture 2" descr="http://aproekt.ucoz.net/12/something-interesting-about-mlm-softwar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454814"/>
              <a:ext cx="2214546" cy="221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51520" y="188640"/>
              <a:ext cx="8712967" cy="64807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04664"/>
            <a:ext cx="8001056" cy="123838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с фонетико-фонематическим дефектом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Фото для стенда (печать)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3782893" cy="259228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Polzovatel.PC\Рабочий стол\Фото с открытого урока. Мир профессий\IMG_20170215_092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85926"/>
            <a:ext cx="3600921" cy="26432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1520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Polzovatel.PC\Рабочий стол\Семинар\Фото\DSC007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/>
          <a:srcRect t="3321" b="22715"/>
          <a:stretch/>
        </p:blipFill>
        <p:spPr bwMode="auto">
          <a:xfrm>
            <a:off x="3775421" y="3972579"/>
            <a:ext cx="2219114" cy="251338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ohimii.ru/pravila-provedeniya-artikulyacionnoj-gimnastiki/1078951_html_785d893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2" y="4365104"/>
            <a:ext cx="3058158" cy="21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aproekt.ucoz.net/12/something-interesting-about-mlm-softwar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398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Polzovatel.PC\Рабочий стол\фото для доклада\DSC005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98189"/>
            <a:ext cx="3894308" cy="25136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Polzovatel.PC\Рабочий стол\Фото с открытого урока. Мир профессий\IMG_20170215_093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143380"/>
            <a:ext cx="3747595" cy="233545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ДЛЯ ФИЛЬМА\театр сад 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3181" y="1783207"/>
            <a:ext cx="3607909" cy="243161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51520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49794" y="326002"/>
            <a:ext cx="7776864" cy="13875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с нарушением процессов формирования чтения и письма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labirint42.ru/wp-content/uploads/2014/04/%D0%9B%D0%BE%D0%B3%D0%BE%D0%BF%D0%B5%D0%B4%D0%B8%D1%87%D0%B5%D1%81%D0%BA%D0%B8%D0%B9-%D1%83%D1%82%D1%80%D0%B5%D0%BD%D0%BD%D0%B8%D0%B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00504"/>
            <a:ext cx="3161807" cy="2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c64a5c799d50ca438ff008f69437b3a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Polzovatel.PC\Рабочий стол\Семинар\Фото\Логопеды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714776" cy="242889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16144" y="332656"/>
            <a:ext cx="7776864" cy="1096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с расстройствами аутистического спектра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712967" cy="6480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F:\Фото для стенда (печать)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143380"/>
            <a:ext cx="3714776" cy="228060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F:\Фото для стенда (печать)\2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500175"/>
            <a:ext cx="3571900" cy="24288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:\ФОТКИ\DSC005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3643338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372</Words>
  <Application>Microsoft Office PowerPoint</Application>
  <PresentationFormat>Экран (4:3)</PresentationFormat>
  <Paragraphs>37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с фонетико-фонематическим дефектом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ШКОЛА</cp:lastModifiedBy>
  <cp:revision>97</cp:revision>
  <dcterms:modified xsi:type="dcterms:W3CDTF">2022-04-28T12:50:19Z</dcterms:modified>
</cp:coreProperties>
</file>